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6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"/>
  </p:notesMasterIdLst>
  <p:sldIdLst>
    <p:sldId id="5070" r:id="rId2"/>
    <p:sldId id="5075" r:id="rId3"/>
    <p:sldId id="5074" r:id="rId4"/>
    <p:sldId id="5071" r:id="rId5"/>
    <p:sldId id="5072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13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2B27F-4DCF-4978-98F1-16063101F744}" type="datetimeFigureOut">
              <a:rPr lang="it-IT" smtClean="0"/>
              <a:t>09/05/2022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7847A-F7F0-49D4-821F-4130D4D18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96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Picture</a:t>
            </a:r>
            <a:r>
              <a:rPr lang="en-US" b="1" baseline="0" dirty="0"/>
              <a:t> 6: </a:t>
            </a:r>
            <a:r>
              <a:rPr lang="en-US" b="1" dirty="0"/>
              <a:t>Cosmic ray</a:t>
            </a:r>
            <a:r>
              <a:rPr lang="en-US" b="1" baseline="0" dirty="0"/>
              <a:t>  impinging AMS versus Cosmic rays impinging the atmosphere </a:t>
            </a:r>
          </a:p>
          <a:p>
            <a:r>
              <a:rPr lang="en-US" baseline="0" dirty="0"/>
              <a:t>Atmosphere is equivalent to the same amount of material as 4 meters of concrete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31FD2-3065-9445-83A5-F7B979C32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479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Space activities must cope with the high radiation environment of </a:t>
            </a:r>
            <a:r>
              <a:rPr lang="en-US" dirty="0" err="1"/>
              <a:t>outerspace</a:t>
            </a:r>
            <a:r>
              <a:rPr lang="en-US" dirty="0"/>
              <a:t>. </a:t>
            </a:r>
          </a:p>
          <a:p>
            <a:r>
              <a:rPr lang="en-US" dirty="0"/>
              <a:t>Space Radiation composition </a:t>
            </a:r>
          </a:p>
          <a:p>
            <a:pPr lvl="1"/>
            <a:r>
              <a:rPr lang="en-US" dirty="0"/>
              <a:t>Particle emitted by the Sun (SPE) during isolated events</a:t>
            </a:r>
          </a:p>
          <a:p>
            <a:pPr lvl="1"/>
            <a:r>
              <a:rPr lang="en-US" dirty="0"/>
              <a:t>Particle trapped in Earth’s magnetic field (Radiation Belt)</a:t>
            </a:r>
          </a:p>
          <a:p>
            <a:pPr lvl="1"/>
            <a:r>
              <a:rPr lang="en-US" dirty="0"/>
              <a:t>Galactic Cosmic Rays (GCR)</a:t>
            </a:r>
          </a:p>
          <a:p>
            <a:r>
              <a:rPr lang="en-US" dirty="0"/>
              <a:t>None of the 3 components is constant in time, mainly due to the solar activity</a:t>
            </a:r>
          </a:p>
          <a:p>
            <a:r>
              <a:rPr lang="en-US" b="1" dirty="0"/>
              <a:t>Space radiation is more dangerous and hundreds of times more intense than radiation sources such as medical X-rays or normal cosmic radiation usually experienced on Earth</a:t>
            </a:r>
            <a:r>
              <a:rPr lang="en-US" dirty="0"/>
              <a:t>. </a:t>
            </a:r>
          </a:p>
          <a:p>
            <a:r>
              <a:rPr lang="en-US" dirty="0"/>
              <a:t>When the intensely ionizing particles found in space strike human tissue, it can result in cell damage and may eventually lead to cancer.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contrast to commonly studied radiation environments posing a hazard to humans, such as medical treatment facilities and nuclear reactor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1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b="1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charset="-128"/>
              </a:rPr>
              <a:t>AMS is a space version of a precision detector used at accelerators:</a:t>
            </a:r>
          </a:p>
          <a:p>
            <a:endParaRPr lang="en-US" sz="1200" b="0" dirty="0">
              <a:solidFill>
                <a:schemeClr val="bg2">
                  <a:lumMod val="20000"/>
                  <a:lumOff val="80000"/>
                </a:schemeClr>
              </a:solidFill>
              <a:ea typeface="ＭＳ Ｐゴシック" charset="-128"/>
            </a:endParaRPr>
          </a:p>
          <a:p>
            <a:r>
              <a:rPr lang="en-US" sz="1200" b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charset="-128"/>
              </a:rPr>
              <a:t>It comprises 5 main sub-detectors TRD, TOF, Silicon Tracker + Magnet, RICH and ECAL</a:t>
            </a:r>
            <a:endParaRPr lang="en-US" altLang="en-US" sz="1200" b="1" dirty="0">
              <a:solidFill>
                <a:schemeClr val="bg2">
                  <a:lumMod val="20000"/>
                  <a:lumOff val="80000"/>
                </a:schemeClr>
              </a:solidFill>
              <a:ea typeface="ＭＳ Ｐゴシック" charset="-128"/>
            </a:endParaRPr>
          </a:p>
          <a:p>
            <a:r>
              <a:rPr lang="en-US" sz="1200" b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charset="-128"/>
              </a:rPr>
              <a:t>It can precisely identify particles and nuclei from their antiparticles</a:t>
            </a:r>
          </a:p>
          <a:p>
            <a:endParaRPr lang="en-US" sz="1200" b="0" dirty="0">
              <a:solidFill>
                <a:schemeClr val="bg2">
                  <a:lumMod val="20000"/>
                  <a:lumOff val="80000"/>
                </a:schemeClr>
              </a:solidFill>
              <a:ea typeface="ＭＳ Ｐゴシック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charset="-128"/>
              </a:rPr>
              <a:t>Goal: search for Dark Matter, investigate on the </a:t>
            </a:r>
            <a:r>
              <a:rPr lang="en-US" sz="1200" b="0" dirty="0" err="1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charset="-128"/>
              </a:rPr>
              <a:t>origfin</a:t>
            </a:r>
            <a:r>
              <a:rPr lang="en-US" sz="1200" b="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charset="-128"/>
              </a:rPr>
              <a:t> of the universe: antimatter searches</a:t>
            </a:r>
            <a:endParaRPr lang="en-US" b="0" dirty="0"/>
          </a:p>
          <a:p>
            <a:endParaRPr lang="en-US" sz="1200" b="0" dirty="0">
              <a:solidFill>
                <a:schemeClr val="bg2">
                  <a:lumMod val="20000"/>
                  <a:lumOff val="80000"/>
                </a:schemeClr>
              </a:solidFill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6CBD5-C9AB-E549-B8AC-56FD5A059B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401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A157AA-52B0-4F49-B3D4-496D41D1B509}" type="datetime1">
              <a:rPr lang="it-IT" smtClean="0"/>
              <a:pPr/>
              <a:t>09/05/2022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689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809" y="381001"/>
            <a:ext cx="7393324" cy="5638800"/>
          </a:xfrm>
        </p:spPr>
        <p:txBody>
          <a:bodyPr vert="eaVert" rtlCol="0"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CA2BFF-AAA8-41C8-A69D-80CC7249AD61}" type="datetime1">
              <a:rPr lang="it-IT" smtClean="0"/>
              <a:pPr/>
              <a:t>09/05/2022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411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19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4492DBE-BBC3-4A28-A909-35593DADC5C7}" type="datetime1">
              <a:rPr lang="it-IT" smtClean="0"/>
              <a:pPr/>
              <a:t>09/05/2022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034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065491" y="5410201"/>
            <a:ext cx="8689596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BC4CE4E-6BDC-4433-87C5-0DA27E562036}" type="datetime1">
              <a:rPr lang="it-IT" smtClean="0"/>
              <a:pPr/>
              <a:t>09/05/2022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6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1505174" y="1905001"/>
            <a:ext cx="442075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230806" y="1905001"/>
            <a:ext cx="4420751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it-IT" dirty="0"/>
              <a:t>​</a:t>
            </a:r>
            <a:fld id="{39D2C5AA-0DA3-4C59-A655-F19CFD772404}" type="datetime1">
              <a:rPr lang="it-IT" smtClean="0"/>
              <a:pPr/>
              <a:t>09/05/2022</a:t>
            </a:fld>
            <a:r>
              <a:rPr lang="it-IT" dirty="0"/>
              <a:t>​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600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522808" y="1905000"/>
            <a:ext cx="441770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19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1522808" y="2743201"/>
            <a:ext cx="441770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489" y="1905000"/>
            <a:ext cx="441770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19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251489" y="2743201"/>
            <a:ext cx="441770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it-IT" dirty="0"/>
              <a:t>​</a:t>
            </a:r>
            <a:fld id="{4477D747-ABC6-40AC-BC57-34748F6F8724}" type="datetime1">
              <a:rPr lang="it-IT" smtClean="0"/>
              <a:pPr/>
              <a:t>09/05/2022</a:t>
            </a:fld>
            <a:r>
              <a:rPr lang="it-IT" dirty="0"/>
              <a:t>​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709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DDA3C6-2C05-43C6-8484-28141B203A86}" type="datetime1">
              <a:rPr lang="it-IT" smtClean="0"/>
              <a:pPr/>
              <a:t>09/05/2022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753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D9ACCD4-0230-4FDA-A408-AA7014F12B43}" type="datetime1">
              <a:rPr lang="it-IT" smtClean="0"/>
              <a:pPr/>
              <a:t>09/05/2022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281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952704" y="685800"/>
            <a:ext cx="6402467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65491" y="4648200"/>
            <a:ext cx="3582332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5BD336-A561-42D4-B53C-C768C8AFC1F4}" type="datetime1">
              <a:rPr lang="it-IT" smtClean="0"/>
              <a:pPr/>
              <a:t>09/05/2022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582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65491" y="4648200"/>
            <a:ext cx="3582332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A98978-DDCB-4322-90DA-759B156EAB4D}" type="datetime1">
              <a:rPr lang="it-IT" smtClean="0"/>
              <a:pPr/>
              <a:t>09/05/2022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909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DDE53-CDF8-4A6F-B68E-C9BDF459CFED}" type="datetime1">
              <a:rPr lang="it-IT" smtClean="0"/>
              <a:pPr/>
              <a:t>09/05/2022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6519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hyperlink" Target="https://ams02.space/" TargetMode="Externa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infn.it/strutture/roma1/experiments/ams2/home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ams02.space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5" Type="http://schemas.openxmlformats.org/officeDocument/2006/relationships/image" Target="../media/image8.jp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Ops\On-Orbit Imagery\DIMS\31 May\s134e0101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9"/>
          <a:stretch/>
        </p:blipFill>
        <p:spPr bwMode="auto">
          <a:xfrm>
            <a:off x="82181" y="894"/>
            <a:ext cx="12091792" cy="685621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226276" y="895"/>
            <a:ext cx="11915620" cy="3198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60" b="1" dirty="0">
                <a:solidFill>
                  <a:srgbClr val="001027">
                    <a:lumMod val="20000"/>
                    <a:lumOff val="80000"/>
                  </a:srgbClr>
                </a:solidFill>
                <a:latin typeface="Corbel"/>
              </a:rPr>
              <a:t>The Alpha Magnetic Spectrometer on  the International Space Station </a:t>
            </a:r>
          </a:p>
          <a:p>
            <a:pPr algn="r"/>
            <a:r>
              <a:rPr lang="en-US" sz="2666" b="1" dirty="0">
                <a:solidFill>
                  <a:srgbClr val="001027">
                    <a:lumMod val="20000"/>
                    <a:lumOff val="80000"/>
                  </a:srgbClr>
                </a:solidFill>
                <a:latin typeface="Corbel"/>
              </a:rPr>
              <a:t>Near Earth Orbit:</a:t>
            </a:r>
          </a:p>
          <a:p>
            <a:pPr algn="r"/>
            <a:r>
              <a:rPr lang="en-US" sz="2666" b="1" dirty="0">
                <a:solidFill>
                  <a:srgbClr val="001027">
                    <a:lumMod val="20000"/>
                    <a:lumOff val="80000"/>
                  </a:srgbClr>
                </a:solidFill>
                <a:latin typeface="Corbel"/>
              </a:rPr>
              <a:t>    </a:t>
            </a:r>
            <a:r>
              <a:rPr lang="en-US" sz="2666" dirty="0">
                <a:solidFill>
                  <a:srgbClr val="001027">
                    <a:lumMod val="20000"/>
                    <a:lumOff val="80000"/>
                  </a:srgbClr>
                </a:solidFill>
                <a:latin typeface="Corbel"/>
              </a:rPr>
              <a:t>altitude 400 Km</a:t>
            </a:r>
          </a:p>
          <a:p>
            <a:pPr algn="r"/>
            <a:r>
              <a:rPr lang="en-US" sz="2666" dirty="0">
                <a:solidFill>
                  <a:srgbClr val="001027">
                    <a:lumMod val="20000"/>
                    <a:lumOff val="80000"/>
                  </a:srgbClr>
                </a:solidFill>
                <a:latin typeface="Corbel"/>
              </a:rPr>
              <a:t>    period 92 min</a:t>
            </a:r>
          </a:p>
          <a:p>
            <a:pPr algn="r"/>
            <a:r>
              <a:rPr lang="en-US" sz="2666" dirty="0">
                <a:solidFill>
                  <a:srgbClr val="001027">
                    <a:lumMod val="20000"/>
                    <a:lumOff val="80000"/>
                  </a:srgbClr>
                </a:solidFill>
                <a:latin typeface="Corbel"/>
              </a:rPr>
              <a:t>    speed 28 800 km/h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5B8C05-3CA8-1847-8762-34D12A85F737}"/>
              </a:ext>
            </a:extLst>
          </p:cNvPr>
          <p:cNvGrpSpPr/>
          <p:nvPr/>
        </p:nvGrpSpPr>
        <p:grpSpPr>
          <a:xfrm>
            <a:off x="50108" y="894"/>
            <a:ext cx="11523209" cy="5284677"/>
            <a:chOff x="36399" y="0"/>
            <a:chExt cx="8644658" cy="3964540"/>
          </a:xfrm>
        </p:grpSpPr>
        <p:grpSp>
          <p:nvGrpSpPr>
            <p:cNvPr id="36" name="Group 35"/>
            <p:cNvGrpSpPr/>
            <p:nvPr/>
          </p:nvGrpSpPr>
          <p:grpSpPr>
            <a:xfrm flipH="1">
              <a:off x="36399" y="901242"/>
              <a:ext cx="920124" cy="2269003"/>
              <a:chOff x="7527099" y="841521"/>
              <a:chExt cx="927508" cy="3123019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>
                <a:off x="7855296" y="841521"/>
                <a:ext cx="599311" cy="1950859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855296" y="2792380"/>
                <a:ext cx="64212" cy="796565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7641255" y="2792380"/>
                <a:ext cx="214041" cy="375595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7748275" y="2792380"/>
                <a:ext cx="107021" cy="6087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7772250" y="3096764"/>
                <a:ext cx="107021" cy="6087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879271" y="2944364"/>
                <a:ext cx="152401" cy="7611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7534234" y="3167975"/>
                <a:ext cx="107021" cy="6087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7527099" y="3167975"/>
                <a:ext cx="107022" cy="299673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7634121" y="2989877"/>
                <a:ext cx="173803" cy="477771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7667799" y="3189381"/>
                <a:ext cx="107021" cy="6087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7527099" y="2778109"/>
                <a:ext cx="328198" cy="454082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798798" y="3167975"/>
                <a:ext cx="64212" cy="796565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>
              <a:off x="4596064" y="4"/>
              <a:ext cx="1006388" cy="2425927"/>
            </a:xfrm>
            <a:prstGeom prst="line">
              <a:avLst/>
            </a:prstGeom>
            <a:ln w="3175" cmpd="sng">
              <a:solidFill>
                <a:srgbClr val="DCE6F2"/>
              </a:solidFill>
            </a:ln>
            <a:effectLst>
              <a:glow rad="38100">
                <a:schemeClr val="tx2">
                  <a:lumMod val="40000"/>
                  <a:lumOff val="60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7503574" y="0"/>
              <a:ext cx="1177483" cy="3964540"/>
              <a:chOff x="7527099" y="0"/>
              <a:chExt cx="1186931" cy="3964540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7855296" y="0"/>
                <a:ext cx="858734" cy="2792380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855296" y="2792380"/>
                <a:ext cx="64212" cy="796565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7641255" y="2792380"/>
                <a:ext cx="214041" cy="375595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7748275" y="2792380"/>
                <a:ext cx="107021" cy="6087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7772250" y="3096764"/>
                <a:ext cx="107021" cy="6087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879271" y="2944364"/>
                <a:ext cx="152401" cy="7611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7534234" y="3167975"/>
                <a:ext cx="107021" cy="6087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7527099" y="3167975"/>
                <a:ext cx="107022" cy="299673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7634121" y="2989877"/>
                <a:ext cx="173803" cy="477771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7667799" y="3189381"/>
                <a:ext cx="107021" cy="608768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7527099" y="2778109"/>
                <a:ext cx="328198" cy="454082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7798798" y="3167975"/>
                <a:ext cx="64212" cy="796565"/>
              </a:xfrm>
              <a:prstGeom prst="line">
                <a:avLst/>
              </a:prstGeom>
              <a:ln w="3175" cmpd="sng">
                <a:solidFill>
                  <a:srgbClr val="DCE6F2"/>
                </a:solidFill>
              </a:ln>
              <a:effectLst>
                <a:glow rad="38100">
                  <a:schemeClr val="tx2">
                    <a:lumMod val="40000"/>
                    <a:lumOff val="60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337DF0-6C1E-674F-B886-E89CF6407FE7}"/>
              </a:ext>
            </a:extLst>
          </p:cNvPr>
          <p:cNvGrpSpPr/>
          <p:nvPr/>
        </p:nvGrpSpPr>
        <p:grpSpPr>
          <a:xfrm>
            <a:off x="314420" y="2210170"/>
            <a:ext cx="8965571" cy="4457684"/>
            <a:chOff x="234685" y="1657389"/>
            <a:chExt cx="6725930" cy="3344134"/>
          </a:xfrm>
        </p:grpSpPr>
        <p:grpSp>
          <p:nvGrpSpPr>
            <p:cNvPr id="31" name="Group 30"/>
            <p:cNvGrpSpPr/>
            <p:nvPr/>
          </p:nvGrpSpPr>
          <p:grpSpPr>
            <a:xfrm>
              <a:off x="5338888" y="1657389"/>
              <a:ext cx="1621727" cy="1091579"/>
              <a:chOff x="4390980" y="1394818"/>
              <a:chExt cx="2958823" cy="2167276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390980" y="2539928"/>
                <a:ext cx="991262" cy="1022166"/>
              </a:xfrm>
              <a:prstGeom prst="ellipse">
                <a:avLst/>
              </a:prstGeom>
              <a:noFill/>
              <a:ln w="38100" cmpd="sng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81">
                  <a:solidFill>
                    <a:prstClr val="white"/>
                  </a:solidFill>
                  <a:latin typeface="Corbel"/>
                </a:endParaRPr>
              </a:p>
            </p:txBody>
          </p:sp>
          <p:cxnSp>
            <p:nvCxnSpPr>
              <p:cNvPr id="34" name="Straight Arrow Connector 33"/>
              <p:cNvCxnSpPr>
                <a:endCxn id="32" idx="7"/>
              </p:cNvCxnSpPr>
              <p:nvPr/>
            </p:nvCxnSpPr>
            <p:spPr>
              <a:xfrm flipH="1">
                <a:off x="5237075" y="2206950"/>
                <a:ext cx="478167" cy="482671"/>
              </a:xfrm>
              <a:prstGeom prst="straightConnector1">
                <a:avLst/>
              </a:prstGeom>
              <a:ln w="38100" cmpd="sng">
                <a:solidFill>
                  <a:srgbClr val="33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5397735" y="1394818"/>
                <a:ext cx="1952068" cy="865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174" b="1" dirty="0">
                    <a:solidFill>
                      <a:srgbClr val="3366FF"/>
                    </a:solidFill>
                    <a:latin typeface="Corbel"/>
                  </a:rPr>
                  <a:t>AMS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0D1ABBB-C5E0-374E-90D8-C5C0190DFB21}"/>
                </a:ext>
              </a:extLst>
            </p:cNvPr>
            <p:cNvGrpSpPr/>
            <p:nvPr/>
          </p:nvGrpSpPr>
          <p:grpSpPr>
            <a:xfrm>
              <a:off x="234685" y="2257553"/>
              <a:ext cx="5567947" cy="2743970"/>
              <a:chOff x="5333189" y="3116811"/>
              <a:chExt cx="5567947" cy="2743970"/>
            </a:xfrm>
          </p:grpSpPr>
          <p:pic>
            <p:nvPicPr>
              <p:cNvPr id="56" name="Picture 55" descr="s134e009291_5_26.jpg">
                <a:extLst>
                  <a:ext uri="{FF2B5EF4-FFF2-40B4-BE49-F238E27FC236}">
                    <a16:creationId xmlns:a16="http://schemas.microsoft.com/office/drawing/2014/main" id="{96782D9C-C0F7-F84F-8353-5CF183AD3E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51" t="27531" r="35802" b="38999"/>
              <a:stretch/>
            </p:blipFill>
            <p:spPr>
              <a:xfrm>
                <a:off x="5333189" y="3833864"/>
                <a:ext cx="2880000" cy="2026917"/>
              </a:xfrm>
              <a:prstGeom prst="ellipse">
                <a:avLst/>
              </a:prstGeom>
              <a:ln w="28575" cmpd="sng">
                <a:solidFill>
                  <a:srgbClr val="3366FF"/>
                </a:solidFill>
              </a:ln>
            </p:spPr>
          </p:pic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00397F77-3AE5-8D46-BF18-EBBE34B551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09591" y="3116811"/>
                <a:ext cx="4099146" cy="720526"/>
              </a:xfrm>
              <a:prstGeom prst="straightConnector1">
                <a:avLst/>
              </a:prstGeom>
              <a:ln w="38100" cmpd="sng">
                <a:solidFill>
                  <a:srgbClr val="3366FF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8079DA29-8824-5B4C-AE3D-29ECA9B05BA8}"/>
                  </a:ext>
                </a:extLst>
              </p:cNvPr>
              <p:cNvCxnSpPr>
                <a:cxnSpLocks/>
                <a:stCxn id="56" idx="5"/>
              </p:cNvCxnSpPr>
              <p:nvPr/>
            </p:nvCxnSpPr>
            <p:spPr>
              <a:xfrm flipV="1">
                <a:off x="7791423" y="3559628"/>
                <a:ext cx="3109713" cy="2004318"/>
              </a:xfrm>
              <a:prstGeom prst="straightConnector1">
                <a:avLst/>
              </a:prstGeom>
              <a:ln w="38100" cmpd="sng">
                <a:solidFill>
                  <a:srgbClr val="3366FF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270ECD5-E1BA-C44C-BA2D-DC287E5B7A8D}"/>
              </a:ext>
            </a:extLst>
          </p:cNvPr>
          <p:cNvSpPr txBox="1"/>
          <p:nvPr/>
        </p:nvSpPr>
        <p:spPr>
          <a:xfrm>
            <a:off x="9742438" y="6077611"/>
            <a:ext cx="2472280" cy="7487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00FF"/>
                </a:solidFill>
                <a:latin typeface="Corbel"/>
              </a:rPr>
              <a:t>AMS-02 webpage:</a:t>
            </a:r>
          </a:p>
          <a:p>
            <a:r>
              <a:rPr lang="en-US" sz="2133" dirty="0">
                <a:solidFill>
                  <a:prstClr val="white">
                    <a:lumMod val="95000"/>
                  </a:prstClr>
                </a:solidFill>
                <a:latin typeface="Corbel"/>
                <a:hlinkClick r:id="rId5"/>
              </a:rPr>
              <a:t>https://ams02.space</a:t>
            </a:r>
            <a:endParaRPr lang="en-US" sz="2133" dirty="0">
              <a:solidFill>
                <a:prstClr val="white">
                  <a:lumMod val="95000"/>
                </a:prstClr>
              </a:solidFill>
              <a:latin typeface="Corbe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1C51A2-DA71-8D4A-BE26-3235B482C17D}"/>
              </a:ext>
            </a:extLst>
          </p:cNvPr>
          <p:cNvSpPr txBox="1"/>
          <p:nvPr/>
        </p:nvSpPr>
        <p:spPr>
          <a:xfrm>
            <a:off x="846104" y="1603232"/>
            <a:ext cx="9414085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solidFill>
                  <a:prstClr val="white"/>
                </a:solidFill>
                <a:latin typeface="Corbel"/>
              </a:rPr>
              <a:t>AMS mission duration: </a:t>
            </a:r>
          </a:p>
          <a:p>
            <a:pPr lvl="1"/>
            <a:r>
              <a:rPr lang="en-US" sz="2399" dirty="0">
                <a:solidFill>
                  <a:prstClr val="white"/>
                </a:solidFill>
                <a:latin typeface="Corbel"/>
              </a:rPr>
              <a:t>Entire ISS lifetime (up to 2028-2030)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1C9F4CBF-8203-50C2-5696-91CD6F1E8144}"/>
              </a:ext>
            </a:extLst>
          </p:cNvPr>
          <p:cNvGrpSpPr>
            <a:grpSpLocks noChangeAspect="1"/>
          </p:cNvGrpSpPr>
          <p:nvPr/>
        </p:nvGrpSpPr>
        <p:grpSpPr>
          <a:xfrm>
            <a:off x="10532097" y="4621832"/>
            <a:ext cx="1358801" cy="1258149"/>
            <a:chOff x="4115875" y="128999"/>
            <a:chExt cx="3888432" cy="3600400"/>
          </a:xfrm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3DB60804-E01E-7A9E-215F-9785BB4E5B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5875" y="128999"/>
              <a:ext cx="3888432" cy="3600400"/>
            </a:xfrm>
            <a:prstGeom prst="ellipse">
              <a:avLst/>
            </a:prstGeom>
            <a:solidFill>
              <a:srgbClr val="2467B4"/>
            </a:solidFill>
            <a:ln w="38100">
              <a:solidFill>
                <a:srgbClr val="BC140A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81B503C9-2EB8-6180-E92D-6B4E74BFA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0" t="16632" r="25823" b="11789"/>
            <a:stretch/>
          </p:blipFill>
          <p:spPr>
            <a:xfrm>
              <a:off x="6085665" y="567152"/>
              <a:ext cx="1413447" cy="15502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7E7575D3-76EB-8F55-6C20-46EAF68B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20" y="1957528"/>
              <a:ext cx="2050250" cy="11344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61" name="Immagine 60" descr="Immagine che contiene testo, albero&#10;&#10;Descrizione generata automaticamente">
              <a:extLst>
                <a:ext uri="{FF2B5EF4-FFF2-40B4-BE49-F238E27FC236}">
                  <a16:creationId xmlns:a16="http://schemas.microsoft.com/office/drawing/2014/main" id="{BBB695B4-74C4-768A-3FC7-0D98B00A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386" y="500646"/>
              <a:ext cx="1596548" cy="2168986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25920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rasporto, satellite&#10;&#10;Descrizione generata automaticamente">
            <a:extLst>
              <a:ext uri="{FF2B5EF4-FFF2-40B4-BE49-F238E27FC236}">
                <a16:creationId xmlns:a16="http://schemas.microsoft.com/office/drawing/2014/main" id="{581E2B2F-F5EA-963A-1C6C-11AB03952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39" b="28871"/>
          <a:stretch/>
        </p:blipFill>
        <p:spPr>
          <a:xfrm>
            <a:off x="3175" y="0"/>
            <a:ext cx="12188825" cy="287891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50C37FF-E20D-3F90-A2F3-EB6D16541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297" y="1242390"/>
            <a:ext cx="3739674" cy="532722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BEE7EB-62D5-CA3C-B0CA-774C83EB36F0}"/>
              </a:ext>
            </a:extLst>
          </p:cNvPr>
          <p:cNvSpPr txBox="1"/>
          <p:nvPr/>
        </p:nvSpPr>
        <p:spPr>
          <a:xfrm>
            <a:off x="4264233" y="2045302"/>
            <a:ext cx="3611421" cy="45243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badi" panose="020B0604020104020204" pitchFamily="34" charset="0"/>
              </a:rPr>
              <a:t>At </a:t>
            </a:r>
            <a:r>
              <a:rPr lang="en-US" dirty="0">
                <a:effectLst/>
                <a:latin typeface="Abadi" panose="020B0604020104020204" pitchFamily="34" charset="0"/>
              </a:rPr>
              <a:t>INFN Roma AMS group, led by </a:t>
            </a:r>
            <a:r>
              <a:rPr lang="en-US" b="1" dirty="0">
                <a:effectLst/>
                <a:latin typeface="Abadi" panose="020B0604020104020204" pitchFamily="34" charset="0"/>
              </a:rPr>
              <a:t>Alessandro Bartoloni, </a:t>
            </a:r>
            <a:r>
              <a:rPr lang="en-US" dirty="0">
                <a:effectLst/>
                <a:latin typeface="Abadi" panose="020B0604020104020204" pitchFamily="34" charset="0"/>
              </a:rPr>
              <a:t>the primary activity is the use of the AMS </a:t>
            </a:r>
            <a:r>
              <a:rPr lang="en-US" dirty="0">
                <a:latin typeface="Abadi" panose="020B0604020104020204" pitchFamily="34" charset="0"/>
              </a:rPr>
              <a:t>measurements of cosmic rays </a:t>
            </a:r>
            <a:r>
              <a:rPr lang="en-US" dirty="0">
                <a:effectLst/>
                <a:latin typeface="Abadi" panose="020B0604020104020204" pitchFamily="34" charset="0"/>
              </a:rPr>
              <a:t> to improve the space radiobiology knowledge with a primary emphasis on </a:t>
            </a:r>
            <a:r>
              <a:rPr lang="en-US" b="1" i="1" dirty="0">
                <a:effectLst/>
                <a:latin typeface="Abadi" panose="020B0604020104020204" pitchFamily="34" charset="0"/>
              </a:rPr>
              <a:t>the 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effectLst/>
                <a:latin typeface="Abadi" panose="020B0604020104020204" pitchFamily="34" charset="0"/>
              </a:rPr>
              <a:t>space radiation relevance and risk for human space exploration</a:t>
            </a:r>
            <a:r>
              <a:rPr lang="en-US" dirty="0">
                <a:effectLst/>
                <a:latin typeface="Abadi" panose="020B0604020104020204" pitchFamily="34" charset="0"/>
              </a:rPr>
              <a:t>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Abadi" panose="020B060402010402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badi" panose="020B0604020104020204" pitchFamily="34" charset="0"/>
              </a:rPr>
              <a:t>In this topic, there is a strong collaboration and participation </a:t>
            </a:r>
            <a:r>
              <a:rPr lang="en-US" dirty="0">
                <a:latin typeface="Abadi" panose="020B0604020104020204" pitchFamily="34" charset="0"/>
              </a:rPr>
              <a:t>to</a:t>
            </a:r>
            <a:r>
              <a:rPr lang="en-US" dirty="0">
                <a:effectLst/>
                <a:latin typeface="Abadi" panose="020B0604020104020204" pitchFamily="34" charset="0"/>
              </a:rPr>
              <a:t> the Roma group </a:t>
            </a:r>
            <a:r>
              <a:rPr lang="en-US" dirty="0">
                <a:latin typeface="Abadi" panose="020B0604020104020204" pitchFamily="34" charset="0"/>
              </a:rPr>
              <a:t>of</a:t>
            </a:r>
            <a:r>
              <a:rPr lang="en-US" dirty="0">
                <a:effectLst/>
                <a:latin typeface="Abadi" panose="020B0604020104020204" pitchFamily="34" charset="0"/>
              </a:rPr>
              <a:t> the Medical Physics department of the IRCCS University Hospital of Bologna, led by </a:t>
            </a:r>
            <a:r>
              <a:rPr lang="en-US" b="1" dirty="0">
                <a:effectLst/>
                <a:latin typeface="Abadi" panose="020B0604020104020204" pitchFamily="34" charset="0"/>
              </a:rPr>
              <a:t>Lidia Strigari.</a:t>
            </a:r>
            <a:endParaRPr lang="en-US" dirty="0">
              <a:effectLst/>
              <a:latin typeface="Abadi" panose="020B06040201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68D6E87-0416-D9E2-43B1-1882D1ED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20" y="1242390"/>
            <a:ext cx="3791787" cy="5327227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0CB1923D-87F4-16A2-CAB4-9C80443C23A5}"/>
              </a:ext>
            </a:extLst>
          </p:cNvPr>
          <p:cNvGrpSpPr>
            <a:grpSpLocks noChangeAspect="1"/>
          </p:cNvGrpSpPr>
          <p:nvPr/>
        </p:nvGrpSpPr>
        <p:grpSpPr>
          <a:xfrm>
            <a:off x="5168588" y="18963"/>
            <a:ext cx="1520976" cy="1408312"/>
            <a:chOff x="4115875" y="128999"/>
            <a:chExt cx="3888432" cy="3600400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94F2ABBF-C63C-0E05-B444-A711B574B6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5875" y="128999"/>
              <a:ext cx="3888432" cy="3600400"/>
            </a:xfrm>
            <a:prstGeom prst="ellipse">
              <a:avLst/>
            </a:prstGeom>
            <a:solidFill>
              <a:srgbClr val="2467B4"/>
            </a:solidFill>
            <a:ln w="38100">
              <a:solidFill>
                <a:srgbClr val="BC140A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4AE33FCB-D3BA-E670-4942-3B9D3B0EF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0" t="16632" r="25823" b="11789"/>
            <a:stretch/>
          </p:blipFill>
          <p:spPr>
            <a:xfrm>
              <a:off x="6085665" y="567152"/>
              <a:ext cx="1413447" cy="15502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7B6719FD-34E4-9EA3-E88A-8A52C6F2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20" y="1957528"/>
              <a:ext cx="2050250" cy="11344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2" name="Immagine 21" descr="Immagine che contiene testo, albero&#10;&#10;Descrizione generata automaticamente">
              <a:extLst>
                <a:ext uri="{FF2B5EF4-FFF2-40B4-BE49-F238E27FC236}">
                  <a16:creationId xmlns:a16="http://schemas.microsoft.com/office/drawing/2014/main" id="{EEAF2EBE-B48F-0C67-91AC-8208362E0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386" y="500646"/>
              <a:ext cx="1596548" cy="2168986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4C470F6-FE0B-4558-C24F-2E089DEDB0BE}"/>
              </a:ext>
            </a:extLst>
          </p:cNvPr>
          <p:cNvSpPr txBox="1"/>
          <p:nvPr/>
        </p:nvSpPr>
        <p:spPr>
          <a:xfrm>
            <a:off x="6961096" y="85859"/>
            <a:ext cx="4716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Corbel"/>
              </a:rPr>
              <a:t>INFN Roma AMS-02 wiki:</a:t>
            </a:r>
          </a:p>
          <a:p>
            <a:r>
              <a:rPr lang="en-US" sz="1400" dirty="0">
                <a:solidFill>
                  <a:prstClr val="white">
                    <a:lumMod val="95000"/>
                  </a:prstClr>
                </a:solidFill>
                <a:latin typeface="Corbel"/>
                <a:hlinkClick r:id="rId8"/>
              </a:rPr>
              <a:t>https://wiki.infn.it/strutture/roma1/experiments/ams2/home</a:t>
            </a:r>
            <a:endParaRPr lang="en-US" sz="1400" dirty="0">
              <a:solidFill>
                <a:prstClr val="white">
                  <a:lumMod val="95000"/>
                </a:prstClr>
              </a:solidFill>
              <a:latin typeface="Corbel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F24B399-AF95-965B-9C50-011E15F1C5BC}"/>
              </a:ext>
            </a:extLst>
          </p:cNvPr>
          <p:cNvGrpSpPr/>
          <p:nvPr/>
        </p:nvGrpSpPr>
        <p:grpSpPr>
          <a:xfrm>
            <a:off x="-15020" y="-15404"/>
            <a:ext cx="4381308" cy="1112244"/>
            <a:chOff x="-15020" y="-15404"/>
            <a:chExt cx="4381308" cy="1112244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35B79E2-6900-8DB1-11F4-EFB7BC9CE320}"/>
                </a:ext>
              </a:extLst>
            </p:cNvPr>
            <p:cNvSpPr txBox="1"/>
            <p:nvPr/>
          </p:nvSpPr>
          <p:spPr>
            <a:xfrm>
              <a:off x="-15020" y="298056"/>
              <a:ext cx="248274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0000FF"/>
                  </a:solidFill>
                  <a:latin typeface="Corbel"/>
                </a:rPr>
                <a:t>Available Thesis </a:t>
              </a:r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6599820E-2EF0-49B6-8BDC-B9DDBF597705}"/>
                </a:ext>
              </a:extLst>
            </p:cNvPr>
            <p:cNvGrpSpPr/>
            <p:nvPr/>
          </p:nvGrpSpPr>
          <p:grpSpPr>
            <a:xfrm>
              <a:off x="2449529" y="-15404"/>
              <a:ext cx="1916759" cy="1112244"/>
              <a:chOff x="2449529" y="-15404"/>
              <a:chExt cx="1916759" cy="1112244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489C4252-1918-E735-8003-1FDAED8C0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49529" y="-15404"/>
                <a:ext cx="1916758" cy="774130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E323414D-58AE-9D9D-434D-EA5457A6F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49530" y="712928"/>
                <a:ext cx="1916758" cy="3839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095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2B4DA-9BB8-4354-AE13-8D1693963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889" y="94198"/>
            <a:ext cx="5690089" cy="474653"/>
          </a:xfrm>
        </p:spPr>
        <p:txBody>
          <a:bodyPr>
            <a:normAutofit fontScale="90000"/>
          </a:bodyPr>
          <a:lstStyle/>
          <a:p>
            <a:r>
              <a:rPr lang="en-GB" dirty="0"/>
              <a:t>Space Radiation Environment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89DC47-6CEB-4223-8B40-91FEAC908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518" y="694088"/>
            <a:ext cx="7771760" cy="56362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32F299-3AC6-4A0C-B77F-E5DA42F3E611}"/>
              </a:ext>
            </a:extLst>
          </p:cNvPr>
          <p:cNvSpPr txBox="1"/>
          <p:nvPr/>
        </p:nvSpPr>
        <p:spPr>
          <a:xfrm>
            <a:off x="4890019" y="6355438"/>
            <a:ext cx="3184082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it-IT" sz="1200" dirty="0">
                <a:latin typeface="Calibri"/>
              </a:rPr>
              <a:t>Image </a:t>
            </a:r>
            <a:r>
              <a:rPr lang="it-IT" sz="1200" dirty="0" err="1">
                <a:latin typeface="Calibri"/>
              </a:rPr>
              <a:t>courtesy</a:t>
            </a:r>
            <a:r>
              <a:rPr lang="it-IT" sz="1200" dirty="0">
                <a:latin typeface="Calibri"/>
              </a:rPr>
              <a:t> of </a:t>
            </a:r>
            <a:r>
              <a:rPr lang="it-IT" sz="1200" dirty="0" err="1">
                <a:latin typeface="Calibri"/>
              </a:rPr>
              <a:t>European</a:t>
            </a:r>
            <a:r>
              <a:rPr lang="it-IT" sz="1200" dirty="0">
                <a:latin typeface="Calibri"/>
              </a:rPr>
              <a:t> Space Agency (ESA)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BF5251-181C-4524-B0BD-BE8A5CF52BFD}"/>
              </a:ext>
            </a:extLst>
          </p:cNvPr>
          <p:cNvSpPr txBox="1"/>
          <p:nvPr/>
        </p:nvSpPr>
        <p:spPr>
          <a:xfrm>
            <a:off x="99407" y="568850"/>
            <a:ext cx="3389294" cy="92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/>
            <a:r>
              <a:rPr lang="en-US" sz="1799" b="1" dirty="0">
                <a:solidFill>
                  <a:prstClr val="white"/>
                </a:solidFill>
                <a:latin typeface="Calibri"/>
              </a:rPr>
              <a:t>Human Space activities must cope with the high radiation environment of outer space. </a:t>
            </a:r>
            <a:endParaRPr lang="it-IT" sz="1799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magine 6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588B4D96-4B59-4977-856A-BDF08298B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488" y="4565114"/>
            <a:ext cx="3715395" cy="22706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06D65B-FB8D-410F-8C3A-69BD9F0E27DD}"/>
              </a:ext>
            </a:extLst>
          </p:cNvPr>
          <p:cNvSpPr txBox="1"/>
          <p:nvPr/>
        </p:nvSpPr>
        <p:spPr>
          <a:xfrm>
            <a:off x="99407" y="1598007"/>
            <a:ext cx="3723112" cy="2861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US" sz="1799" b="1" dirty="0">
                <a:solidFill>
                  <a:prstClr val="white"/>
                </a:solidFill>
                <a:latin typeface="Calibri"/>
              </a:rPr>
              <a:t>Space Radiation composition </a:t>
            </a:r>
          </a:p>
          <a:p>
            <a:pPr marL="457063" lvl="1" defTabSz="914126"/>
            <a:r>
              <a:rPr lang="en-US" sz="1799" dirty="0">
                <a:solidFill>
                  <a:prstClr val="white"/>
                </a:solidFill>
                <a:latin typeface="Calibri"/>
              </a:rPr>
              <a:t>- Galactic Cosmic Rays </a:t>
            </a:r>
            <a:r>
              <a:rPr lang="en-US" sz="1799" b="1" dirty="0">
                <a:solidFill>
                  <a:prstClr val="white"/>
                </a:solidFill>
                <a:latin typeface="Calibri"/>
              </a:rPr>
              <a:t>(GCR)</a:t>
            </a:r>
          </a:p>
          <a:p>
            <a:pPr marL="457063" lvl="1" defTabSz="914126"/>
            <a:r>
              <a:rPr lang="en-US" sz="1799" dirty="0">
                <a:solidFill>
                  <a:prstClr val="white"/>
                </a:solidFill>
                <a:latin typeface="Calibri"/>
              </a:rPr>
              <a:t>- Particle emitted by the Sun </a:t>
            </a:r>
            <a:r>
              <a:rPr lang="en-US" sz="1799" b="1" dirty="0">
                <a:solidFill>
                  <a:prstClr val="white"/>
                </a:solidFill>
                <a:latin typeface="Calibri"/>
              </a:rPr>
              <a:t>(SEP) </a:t>
            </a:r>
            <a:r>
              <a:rPr lang="en-US" sz="1799" dirty="0">
                <a:solidFill>
                  <a:prstClr val="white"/>
                </a:solidFill>
                <a:latin typeface="Calibri"/>
              </a:rPr>
              <a:t>during isolated events</a:t>
            </a:r>
          </a:p>
          <a:p>
            <a:pPr marL="457063" lvl="1" defTabSz="914126"/>
            <a:r>
              <a:rPr lang="en-US" sz="1799" dirty="0">
                <a:solidFill>
                  <a:prstClr val="white"/>
                </a:solidFill>
                <a:latin typeface="Calibri"/>
              </a:rPr>
              <a:t>- Particle trapped in Earth’s magnetic field </a:t>
            </a:r>
            <a:r>
              <a:rPr lang="en-US" sz="1799" b="1" dirty="0">
                <a:solidFill>
                  <a:prstClr val="white"/>
                </a:solidFill>
                <a:latin typeface="Calibri"/>
              </a:rPr>
              <a:t>(Radiation Belt)</a:t>
            </a:r>
          </a:p>
          <a:p>
            <a:pPr defTabSz="914126"/>
            <a:endParaRPr lang="en-US" sz="1799" dirty="0">
              <a:solidFill>
                <a:prstClr val="white"/>
              </a:solidFill>
              <a:latin typeface="Calibri"/>
            </a:endParaRPr>
          </a:p>
          <a:p>
            <a:pPr algn="ctr" defTabSz="914126"/>
            <a:r>
              <a:rPr lang="en-US" sz="1799" b="1" dirty="0">
                <a:solidFill>
                  <a:prstClr val="white"/>
                </a:solidFill>
                <a:latin typeface="Calibri"/>
              </a:rPr>
              <a:t>None of the 3 components is constant in time, mainly due to the solar activity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B545F0B-C6B8-D5FB-782E-9A915290AF50}"/>
              </a:ext>
            </a:extLst>
          </p:cNvPr>
          <p:cNvGrpSpPr>
            <a:grpSpLocks noChangeAspect="1"/>
          </p:cNvGrpSpPr>
          <p:nvPr/>
        </p:nvGrpSpPr>
        <p:grpSpPr>
          <a:xfrm>
            <a:off x="11015775" y="271717"/>
            <a:ext cx="912320" cy="844741"/>
            <a:chOff x="4115875" y="128999"/>
            <a:chExt cx="3888432" cy="3600400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0043DA3F-9C8D-6B2E-4485-1158F8F73D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5875" y="128999"/>
              <a:ext cx="3888432" cy="3600400"/>
            </a:xfrm>
            <a:prstGeom prst="ellipse">
              <a:avLst/>
            </a:prstGeom>
            <a:solidFill>
              <a:srgbClr val="2467B4"/>
            </a:solidFill>
            <a:ln w="38100">
              <a:solidFill>
                <a:srgbClr val="BC140A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291E3A5-8DF9-F853-6286-2DE3EAECD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0" t="16632" r="25823" b="11789"/>
            <a:stretch/>
          </p:blipFill>
          <p:spPr>
            <a:xfrm>
              <a:off x="6085665" y="567152"/>
              <a:ext cx="1413447" cy="15502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B6007D0-D8D8-E322-C702-F44094E1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20" y="1957528"/>
              <a:ext cx="2050250" cy="11344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4" name="Immagine 13" descr="Immagine che contiene testo, albero&#10;&#10;Descrizione generata automaticamente">
              <a:extLst>
                <a:ext uri="{FF2B5EF4-FFF2-40B4-BE49-F238E27FC236}">
                  <a16:creationId xmlns:a16="http://schemas.microsoft.com/office/drawing/2014/main" id="{BFA7DF05-08E2-728F-766D-F58486F88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386" y="500646"/>
              <a:ext cx="1596548" cy="2168986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16769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0726" y="4359923"/>
            <a:ext cx="4661464" cy="815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56629" y="4385811"/>
            <a:ext cx="4608137" cy="357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1231" y="4407025"/>
            <a:ext cx="4595695" cy="344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13043" y="4890149"/>
            <a:ext cx="2293785" cy="2602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6735" y="5313697"/>
            <a:ext cx="4420734" cy="11678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92636" y="5339598"/>
            <a:ext cx="4369440" cy="1623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42809" y="5644320"/>
            <a:ext cx="2674685" cy="2023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27573" y="5949040"/>
            <a:ext cx="2698047" cy="1999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01669" y="6253761"/>
            <a:ext cx="2756960" cy="2023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14474" y="22987"/>
            <a:ext cx="38090" cy="6834629"/>
          </a:xfrm>
          <a:custGeom>
            <a:avLst/>
            <a:gdLst/>
            <a:ahLst/>
            <a:cxnLst/>
            <a:rect l="l" t="t" r="r" b="b"/>
            <a:pathLst>
              <a:path w="38100" h="6836409">
                <a:moveTo>
                  <a:pt x="38100" y="0"/>
                </a:moveTo>
                <a:lnTo>
                  <a:pt x="0" y="0"/>
                </a:lnTo>
                <a:lnTo>
                  <a:pt x="0" y="6835899"/>
                </a:lnTo>
                <a:lnTo>
                  <a:pt x="38100" y="6835899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48755" y="2287058"/>
            <a:ext cx="4644450" cy="0"/>
          </a:xfrm>
          <a:custGeom>
            <a:avLst/>
            <a:gdLst/>
            <a:ahLst/>
            <a:cxnLst/>
            <a:rect l="l" t="t" r="r" b="b"/>
            <a:pathLst>
              <a:path w="4645659">
                <a:moveTo>
                  <a:pt x="0" y="0"/>
                </a:moveTo>
                <a:lnTo>
                  <a:pt x="4645152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48755" y="4572463"/>
            <a:ext cx="4644450" cy="0"/>
          </a:xfrm>
          <a:custGeom>
            <a:avLst/>
            <a:gdLst/>
            <a:ahLst/>
            <a:cxnLst/>
            <a:rect l="l" t="t" r="r" b="b"/>
            <a:pathLst>
              <a:path w="4645659">
                <a:moveTo>
                  <a:pt x="0" y="0"/>
                </a:moveTo>
                <a:lnTo>
                  <a:pt x="4645152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0063" y="243146"/>
            <a:ext cx="6216301" cy="4086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0E0431F-DE9F-4EAA-B577-604CD670CC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5625" y="2347009"/>
            <a:ext cx="4586807" cy="21865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6BEBF0F-06AA-48D0-8D49-C92C86CB343E}"/>
              </a:ext>
            </a:extLst>
          </p:cNvPr>
          <p:cNvSpPr txBox="1"/>
          <p:nvPr/>
        </p:nvSpPr>
        <p:spPr>
          <a:xfrm>
            <a:off x="7794329" y="5020283"/>
            <a:ext cx="43402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778" marR="255827" algn="ctr">
              <a:lnSpc>
                <a:spcPct val="80000"/>
              </a:lnSpc>
              <a:spcBef>
                <a:spcPts val="1440"/>
              </a:spcBef>
            </a:pPr>
            <a:r>
              <a:rPr lang="en-US" spc="-80" dirty="0">
                <a:solidFill>
                  <a:srgbClr val="FFFFFF"/>
                </a:solidFill>
                <a:latin typeface="Calisto MT"/>
                <a:cs typeface="Calisto MT"/>
              </a:rPr>
              <a:t>The AMS02  detector has collected so far more than </a:t>
            </a:r>
            <a:r>
              <a:rPr lang="en-US" b="1" spc="-80" dirty="0">
                <a:solidFill>
                  <a:srgbClr val="FFFFFF"/>
                </a:solidFill>
                <a:latin typeface="Calisto MT"/>
                <a:cs typeface="Calisto MT"/>
              </a:rPr>
              <a:t>200 billion </a:t>
            </a:r>
            <a:r>
              <a:rPr lang="en-US" spc="-80" dirty="0">
                <a:solidFill>
                  <a:srgbClr val="FFFFFF"/>
                </a:solidFill>
                <a:latin typeface="Calisto MT"/>
                <a:cs typeface="Calisto MT"/>
              </a:rPr>
              <a:t>Cosmic Rays events</a:t>
            </a:r>
            <a:r>
              <a:rPr lang="en-US" spc="-20" dirty="0">
                <a:solidFill>
                  <a:srgbClr val="FFFFFF"/>
                </a:solidFill>
                <a:latin typeface="Calisto MT"/>
                <a:cs typeface="Calisto MT"/>
              </a:rPr>
              <a:t>.</a:t>
            </a:r>
          </a:p>
        </p:txBody>
      </p:sp>
      <p:sp>
        <p:nvSpPr>
          <p:cNvPr id="20" name="TextBox 50">
            <a:extLst>
              <a:ext uri="{FF2B5EF4-FFF2-40B4-BE49-F238E27FC236}">
                <a16:creationId xmlns:a16="http://schemas.microsoft.com/office/drawing/2014/main" id="{4906E2C4-2E3F-4E22-84A0-CE46D5F8A92D}"/>
              </a:ext>
            </a:extLst>
          </p:cNvPr>
          <p:cNvSpPr txBox="1"/>
          <p:nvPr/>
        </p:nvSpPr>
        <p:spPr>
          <a:xfrm>
            <a:off x="7847343" y="5845934"/>
            <a:ext cx="4234172" cy="7487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prstClr val="white"/>
                </a:solidFill>
                <a:latin typeface="Corbel"/>
              </a:rPr>
              <a:t>More Info in the AMS-02 webpage:</a:t>
            </a:r>
          </a:p>
          <a:p>
            <a:pPr algn="ctr"/>
            <a:r>
              <a:rPr lang="en-US" sz="2133" dirty="0">
                <a:solidFill>
                  <a:prstClr val="white">
                    <a:lumMod val="95000"/>
                  </a:prstClr>
                </a:solidFill>
                <a:latin typeface="Corbel"/>
                <a:hlinkClick r:id="rId13"/>
              </a:rPr>
              <a:t>https://ams02.space</a:t>
            </a:r>
            <a:endParaRPr lang="en-US" sz="2133" dirty="0">
              <a:solidFill>
                <a:prstClr val="white">
                  <a:lumMod val="95000"/>
                </a:prstClr>
              </a:solidFill>
              <a:latin typeface="Corbe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12D969-D581-406A-B923-2D6C1993A193}"/>
              </a:ext>
            </a:extLst>
          </p:cNvPr>
          <p:cNvSpPr txBox="1"/>
          <p:nvPr/>
        </p:nvSpPr>
        <p:spPr>
          <a:xfrm>
            <a:off x="7536160" y="3931874"/>
            <a:ext cx="4603568" cy="6492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it-it"/>
            </a:defPPr>
            <a:lvl1pPr algn="ctr">
              <a:defRPr b="0" i="0">
                <a:effectLst/>
                <a:latin typeface="sourcesans-regular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The AMS Payload Operation Control Center at CERN operates 365 days year </a:t>
            </a:r>
            <a:r>
              <a:rPr lang="en-US">
                <a:solidFill>
                  <a:prstClr val="white"/>
                </a:solidFill>
              </a:rPr>
              <a:t>h24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0E2EF3A-F267-48AE-A2A1-A13075680E89}"/>
              </a:ext>
            </a:extLst>
          </p:cNvPr>
          <p:cNvSpPr txBox="1"/>
          <p:nvPr/>
        </p:nvSpPr>
        <p:spPr>
          <a:xfrm>
            <a:off x="7847343" y="327144"/>
            <a:ext cx="40973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sourcesans-regular"/>
              </a:rPr>
              <a:t>It uses the unique environment of space to study the universe and its origin by searching for antimatter, dark matter while performing precision measurements of cosmic rays' composition and flux.</a:t>
            </a:r>
            <a:endParaRPr lang="it-IT" b="1" dirty="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0046935-0B3A-941E-6F02-9E5B79AFAAED}"/>
              </a:ext>
            </a:extLst>
          </p:cNvPr>
          <p:cNvGrpSpPr>
            <a:grpSpLocks noChangeAspect="1"/>
          </p:cNvGrpSpPr>
          <p:nvPr/>
        </p:nvGrpSpPr>
        <p:grpSpPr>
          <a:xfrm>
            <a:off x="307026" y="5636798"/>
            <a:ext cx="912320" cy="844741"/>
            <a:chOff x="4115875" y="128999"/>
            <a:chExt cx="3888432" cy="3600400"/>
          </a:xfrm>
        </p:grpSpPr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6ED5AEB1-1DCA-0D2C-45C2-F8464C1886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5875" y="128999"/>
              <a:ext cx="3888432" cy="3600400"/>
            </a:xfrm>
            <a:prstGeom prst="ellipse">
              <a:avLst/>
            </a:prstGeom>
            <a:solidFill>
              <a:srgbClr val="2467B4"/>
            </a:solidFill>
            <a:ln w="38100">
              <a:solidFill>
                <a:srgbClr val="BC140A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B37173BA-00B6-F823-ABCC-4EA560394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0" t="16632" r="25823" b="11789"/>
            <a:stretch/>
          </p:blipFill>
          <p:spPr>
            <a:xfrm>
              <a:off x="6085665" y="567152"/>
              <a:ext cx="1413447" cy="15502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2D0A3B6F-6746-1CA6-D2F0-1DE0135A1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20" y="1957528"/>
              <a:ext cx="2050250" cy="11344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7" name="Immagine 26" descr="Immagine che contiene testo, albero&#10;&#10;Descrizione generata automaticamente">
              <a:extLst>
                <a:ext uri="{FF2B5EF4-FFF2-40B4-BE49-F238E27FC236}">
                  <a16:creationId xmlns:a16="http://schemas.microsoft.com/office/drawing/2014/main" id="{B36ABAB6-22BF-9154-6FFF-D026180C8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386" y="500646"/>
              <a:ext cx="1596548" cy="2168986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235633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hart&#10;&#10;Description automatically generated">
            <a:extLst>
              <a:ext uri="{FF2B5EF4-FFF2-40B4-BE49-F238E27FC236}">
                <a16:creationId xmlns:a16="http://schemas.microsoft.com/office/drawing/2014/main" id="{EF34C698-B232-6C49-9167-E33D05EDC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684" y="965671"/>
            <a:ext cx="3878415" cy="2304048"/>
          </a:xfrm>
          <a:prstGeom prst="rect">
            <a:avLst/>
          </a:prstGeom>
        </p:spPr>
      </p:pic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74827" y="154731"/>
            <a:ext cx="11874871" cy="399920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solidFill>
                  <a:schemeClr val="bg2">
                    <a:lumMod val="20000"/>
                    <a:lumOff val="80000"/>
                  </a:schemeClr>
                </a:solidFill>
                <a:ea typeface="ＭＳ Ｐゴシック" charset="-128"/>
              </a:rPr>
              <a:t>AMS is a space version of a precision detector used at accelerators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66D6A7-C464-6F43-9095-B2588BF9C16B}"/>
              </a:ext>
            </a:extLst>
          </p:cNvPr>
          <p:cNvGrpSpPr/>
          <p:nvPr/>
        </p:nvGrpSpPr>
        <p:grpSpPr>
          <a:xfrm>
            <a:off x="3655659" y="709341"/>
            <a:ext cx="4160142" cy="3155702"/>
            <a:chOff x="4534583" y="778933"/>
            <a:chExt cx="4577371" cy="3415377"/>
          </a:xfrm>
        </p:grpSpPr>
        <p:sp>
          <p:nvSpPr>
            <p:cNvPr id="79" name="Text Box 6">
              <a:extLst>
                <a:ext uri="{FF2B5EF4-FFF2-40B4-BE49-F238E27FC236}">
                  <a16:creationId xmlns:a16="http://schemas.microsoft.com/office/drawing/2014/main" id="{4B2FE724-4CE3-8545-B0E8-441CA4C1A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0002" y="778933"/>
              <a:ext cx="1381276" cy="36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271" tIns="45635" rIns="91271" bIns="4563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600" dirty="0">
                  <a:solidFill>
                    <a:srgbClr val="DB30C7"/>
                  </a:solidFill>
                </a:rPr>
                <a:t>Matter</a:t>
              </a:r>
            </a:p>
          </p:txBody>
        </p:sp>
        <p:sp>
          <p:nvSpPr>
            <p:cNvPr id="80" name="Text Box 6">
              <a:extLst>
                <a:ext uri="{FF2B5EF4-FFF2-40B4-BE49-F238E27FC236}">
                  <a16:creationId xmlns:a16="http://schemas.microsoft.com/office/drawing/2014/main" id="{35C9AEC9-EE88-2641-8986-9DE0E8325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4647" y="783479"/>
              <a:ext cx="1714355" cy="36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271" tIns="45635" rIns="91271" bIns="4563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600" dirty="0">
                  <a:solidFill>
                    <a:srgbClr val="00B0F0"/>
                  </a:solidFill>
                </a:rPr>
                <a:t>Antimatter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1425759-4A24-8543-B98A-1CA6E3FF8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583" y="1106560"/>
              <a:ext cx="3900423" cy="2444362"/>
            </a:xfrm>
            <a:prstGeom prst="rect">
              <a:avLst/>
            </a:prstGeom>
          </p:spPr>
        </p:pic>
        <p:sp>
          <p:nvSpPr>
            <p:cNvPr id="82" name="Text Box 6">
              <a:extLst>
                <a:ext uri="{FF2B5EF4-FFF2-40B4-BE49-F238E27FC236}">
                  <a16:creationId xmlns:a16="http://schemas.microsoft.com/office/drawing/2014/main" id="{28454DB2-7398-D24A-927A-52706AC7B0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2231" y="3599710"/>
              <a:ext cx="1349045" cy="4328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271" tIns="45635" rIns="91271" bIns="4563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000" dirty="0">
                  <a:solidFill>
                    <a:prstClr val="white"/>
                  </a:solidFill>
                </a:rPr>
                <a:t>Cosmic-ray properties</a:t>
              </a:r>
            </a:p>
          </p:txBody>
        </p:sp>
        <p:sp>
          <p:nvSpPr>
            <p:cNvPr id="83" name="Text Box 6">
              <a:extLst>
                <a:ext uri="{FF2B5EF4-FFF2-40B4-BE49-F238E27FC236}">
                  <a16:creationId xmlns:a16="http://schemas.microsoft.com/office/drawing/2014/main" id="{CB078876-7BE1-974F-8395-435FADEA5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2234" y="3599710"/>
              <a:ext cx="1140503" cy="4328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271" tIns="45635" rIns="91271" bIns="4563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000" dirty="0">
                  <a:solidFill>
                    <a:prstClr val="white"/>
                  </a:solidFill>
                </a:rPr>
                <a:t>Dark Matter</a:t>
              </a:r>
            </a:p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000" dirty="0">
                  <a:solidFill>
                    <a:prstClr val="white"/>
                  </a:solidFill>
                </a:rPr>
                <a:t>searches</a:t>
              </a:r>
            </a:p>
          </p:txBody>
        </p:sp>
        <p:sp>
          <p:nvSpPr>
            <p:cNvPr id="84" name="Text Box 6">
              <a:extLst>
                <a:ext uri="{FF2B5EF4-FFF2-40B4-BE49-F238E27FC236}">
                  <a16:creationId xmlns:a16="http://schemas.microsoft.com/office/drawing/2014/main" id="{E33AC266-93E5-674A-B376-78E5EA357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5103" y="3594911"/>
              <a:ext cx="1086851" cy="5993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271" tIns="45635" rIns="91271" bIns="45635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1000" dirty="0">
                  <a:solidFill>
                    <a:prstClr val="white"/>
                  </a:solidFill>
                </a:rPr>
                <a:t>Primordial antimatter searches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695AF-51EB-A84C-B558-33CECBDF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193-6E6F-F042-8E7C-C78072472A4A}" type="slidenum">
              <a:rPr lang="en-US">
                <a:solidFill>
                  <a:prstClr val="white">
                    <a:tint val="75000"/>
                  </a:prstClr>
                </a:solidFill>
                <a:latin typeface="Corbel"/>
              </a:rPr>
              <a:pPr/>
              <a:t>5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A2E40D-14D4-3048-8342-C23539D667A4}"/>
              </a:ext>
            </a:extLst>
          </p:cNvPr>
          <p:cNvGrpSpPr/>
          <p:nvPr/>
        </p:nvGrpSpPr>
        <p:grpSpPr>
          <a:xfrm>
            <a:off x="196373" y="267915"/>
            <a:ext cx="4077388" cy="3779786"/>
            <a:chOff x="2356470" y="730033"/>
            <a:chExt cx="1994219" cy="256101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6D4A7C4-B912-B744-A409-9A10585E8FEF}"/>
                </a:ext>
              </a:extLst>
            </p:cNvPr>
            <p:cNvGrpSpPr/>
            <p:nvPr/>
          </p:nvGrpSpPr>
          <p:grpSpPr>
            <a:xfrm>
              <a:off x="2356470" y="730033"/>
              <a:ext cx="1994219" cy="2561013"/>
              <a:chOff x="1771149" y="391768"/>
              <a:chExt cx="2658958" cy="341468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8A5F843-F373-BA46-8284-2C9291F60363}"/>
                  </a:ext>
                </a:extLst>
              </p:cNvPr>
              <p:cNvGrpSpPr/>
              <p:nvPr/>
            </p:nvGrpSpPr>
            <p:grpSpPr>
              <a:xfrm>
                <a:off x="1771149" y="391768"/>
                <a:ext cx="2658958" cy="3414684"/>
                <a:chOff x="1880977" y="408455"/>
                <a:chExt cx="2658958" cy="3414684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21A91480-F259-9543-92A8-AF6441751298}"/>
                    </a:ext>
                  </a:extLst>
                </p:cNvPr>
                <p:cNvGrpSpPr/>
                <p:nvPr/>
              </p:nvGrpSpPr>
              <p:grpSpPr>
                <a:xfrm>
                  <a:off x="2404087" y="1106560"/>
                  <a:ext cx="1728000" cy="2293792"/>
                  <a:chOff x="2558258" y="1077116"/>
                  <a:chExt cx="1728000" cy="2293792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30677459-A2C1-0748-810D-85BD7E80C91F}"/>
                      </a:ext>
                    </a:extLst>
                  </p:cNvPr>
                  <p:cNvGrpSpPr/>
                  <p:nvPr/>
                </p:nvGrpSpPr>
                <p:grpSpPr>
                  <a:xfrm>
                    <a:off x="2558258" y="1077116"/>
                    <a:ext cx="1728000" cy="2293792"/>
                    <a:chOff x="552205" y="1866820"/>
                    <a:chExt cx="1728000" cy="2293792"/>
                  </a:xfrm>
                </p:grpSpPr>
                <p:pic>
                  <p:nvPicPr>
                    <p:cNvPr id="15" name="Picture 38" descr="halfass2.jpg">
                      <a:extLst>
                        <a:ext uri="{FF2B5EF4-FFF2-40B4-BE49-F238E27FC236}">
                          <a16:creationId xmlns:a16="http://schemas.microsoft.com/office/drawing/2014/main" id="{97BCC792-1446-C040-A61D-867352C880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505" t="3271" r="16055" b="1582"/>
                    <a:stretch>
                      <a:fillRect/>
                    </a:stretch>
                  </p:blipFill>
                  <p:spPr bwMode="auto">
                    <a:xfrm>
                      <a:off x="552205" y="1866820"/>
                      <a:ext cx="1728000" cy="22937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 xmlns:mv="urn:schemas-microsoft-com:mac:vml" xmlns:mc="http://schemas.openxmlformats.org/markup-compatibility/2006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xmlns:mv="urn:schemas-microsoft-com:mac:vml" xmlns:mc="http://schemas.openxmlformats.org/markup-compatibility/2006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6" name="Text Box 44">
                      <a:extLst>
                        <a:ext uri="{FF2B5EF4-FFF2-40B4-BE49-F238E27FC236}">
                          <a16:creationId xmlns:a16="http://schemas.microsoft.com/office/drawing/2014/main" id="{F2421D86-F532-8D43-B7CA-3112759CBC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28801" y="3922367"/>
                      <a:ext cx="819151" cy="18787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 xmlns:mv="urn:schemas-microsoft-com:mac:vml" xmlns:mc="http://schemas.openxmlformats.org/markup-compatibility/2006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xmlns:mv="urn:schemas-microsoft-com:mac:vml" xmlns:mc="http://schemas.openxmlformats.org/markup-compatibility/2006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</a:rPr>
                        <a:t>ECAL</a:t>
                      </a:r>
                    </a:p>
                  </p:txBody>
                </p:sp>
              </p:grpSp>
              <p:sp>
                <p:nvSpPr>
                  <p:cNvPr id="18" name="Text Box 44">
                    <a:extLst>
                      <a:ext uri="{FF2B5EF4-FFF2-40B4-BE49-F238E27FC236}">
                        <a16:creationId xmlns:a16="http://schemas.microsoft.com/office/drawing/2014/main" id="{6334AC3D-2EED-B740-99B9-8521607A9DF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357694" y="2069753"/>
                    <a:ext cx="1135901" cy="1683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sz="1400" b="1" dirty="0">
                        <a:solidFill>
                          <a:srgbClr val="FFFFFF"/>
                        </a:solidFill>
                      </a:rPr>
                      <a:t>Magnet</a:t>
                    </a:r>
                  </a:p>
                </p:txBody>
              </p:sp>
            </p:grpSp>
            <p:sp>
              <p:nvSpPr>
                <p:cNvPr id="23" name="Arc 22">
                  <a:extLst>
                    <a:ext uri="{FF2B5EF4-FFF2-40B4-BE49-F238E27FC236}">
                      <a16:creationId xmlns:a16="http://schemas.microsoft.com/office/drawing/2014/main" id="{A1B2841A-FC5B-724A-8A9D-DD35D0A49DA5}"/>
                    </a:ext>
                  </a:extLst>
                </p:cNvPr>
                <p:cNvSpPr/>
                <p:nvPr/>
              </p:nvSpPr>
              <p:spPr>
                <a:xfrm>
                  <a:off x="1880977" y="408455"/>
                  <a:ext cx="1305357" cy="3387973"/>
                </a:xfrm>
                <a:prstGeom prst="arc">
                  <a:avLst>
                    <a:gd name="adj1" fmla="val 17640645"/>
                    <a:gd name="adj2" fmla="val 4541417"/>
                  </a:avLst>
                </a:prstGeom>
                <a:ln>
                  <a:solidFill>
                    <a:srgbClr val="FF6633"/>
                  </a:solidFill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highlight>
                      <a:srgbClr val="FF0000"/>
                    </a:highlight>
                    <a:latin typeface="Corbel"/>
                  </a:endParaRPr>
                </a:p>
              </p:txBody>
            </p:sp>
            <p:sp>
              <p:nvSpPr>
                <p:cNvPr id="24" name="Text Box 26">
                  <a:extLst>
                    <a:ext uri="{FF2B5EF4-FFF2-40B4-BE49-F238E27FC236}">
                      <a16:creationId xmlns:a16="http://schemas.microsoft.com/office/drawing/2014/main" id="{21790497-FB5F-EB48-8AE2-00A32865E7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72373" y="722030"/>
                  <a:ext cx="500820" cy="2066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7" tIns="45703" rIns="91407" bIns="45703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600" b="1" dirty="0">
                      <a:solidFill>
                        <a:srgbClr val="FF6633"/>
                      </a:solidFill>
                      <a:cs typeface="Arial" charset="0"/>
                    </a:rPr>
                    <a:t>particle</a:t>
                  </a:r>
                </a:p>
              </p:txBody>
            </p:sp>
            <p:sp>
              <p:nvSpPr>
                <p:cNvPr id="25" name="Text Box 26">
                  <a:extLst>
                    <a:ext uri="{FF2B5EF4-FFF2-40B4-BE49-F238E27FC236}">
                      <a16:creationId xmlns:a16="http://schemas.microsoft.com/office/drawing/2014/main" id="{88219AB6-5B19-5B4A-A812-BB3B611C8C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80683" y="723767"/>
                  <a:ext cx="1450305" cy="2066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07" tIns="45703" rIns="91407" bIns="45703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1600" b="1" dirty="0">
                      <a:solidFill>
                        <a:srgbClr val="0096FF"/>
                      </a:solidFill>
                      <a:cs typeface="Arial" charset="0"/>
                    </a:rPr>
                    <a:t>anti-particle</a:t>
                  </a:r>
                </a:p>
              </p:txBody>
            </p:sp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03BA5CFE-8A63-2B40-980A-561E7FF7B7BB}"/>
                    </a:ext>
                  </a:extLst>
                </p:cNvPr>
                <p:cNvSpPr/>
                <p:nvPr/>
              </p:nvSpPr>
              <p:spPr>
                <a:xfrm flipH="1">
                  <a:off x="3285891" y="408457"/>
                  <a:ext cx="1254044" cy="3414682"/>
                </a:xfrm>
                <a:prstGeom prst="arc">
                  <a:avLst>
                    <a:gd name="adj1" fmla="val 17640645"/>
                    <a:gd name="adj2" fmla="val 4541417"/>
                  </a:avLst>
                </a:prstGeom>
                <a:ln>
                  <a:solidFill>
                    <a:srgbClr val="0096FF"/>
                  </a:solidFill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96FF"/>
                    </a:solidFill>
                    <a:latin typeface="Corbel"/>
                  </a:endParaRPr>
                </a:p>
              </p:txBody>
            </p:sp>
          </p:grpSp>
          <p:sp>
            <p:nvSpPr>
              <p:cNvPr id="32" name="Text Box 44">
                <a:extLst>
                  <a:ext uri="{FF2B5EF4-FFF2-40B4-BE49-F238E27FC236}">
                    <a16:creationId xmlns:a16="http://schemas.microsoft.com/office/drawing/2014/main" id="{99E09856-41D9-9646-AD36-DAD05166AF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7257" y="1429066"/>
                <a:ext cx="773349" cy="187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>
                    <a:solidFill>
                      <a:prstClr val="white"/>
                    </a:solidFill>
                  </a:rPr>
                  <a:t>TRD</a:t>
                </a:r>
              </a:p>
            </p:txBody>
          </p:sp>
          <p:sp>
            <p:nvSpPr>
              <p:cNvPr id="33" name="Text Box 44">
                <a:extLst>
                  <a:ext uri="{FF2B5EF4-FFF2-40B4-BE49-F238E27FC236}">
                    <a16:creationId xmlns:a16="http://schemas.microsoft.com/office/drawing/2014/main" id="{B5F57162-EDF5-654B-A0F2-BB267954A4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5579" y="1795762"/>
                <a:ext cx="605298" cy="187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>
                    <a:solidFill>
                      <a:prstClr val="white"/>
                    </a:solidFill>
                  </a:rPr>
                  <a:t>TOF</a:t>
                </a:r>
              </a:p>
            </p:txBody>
          </p:sp>
          <p:sp>
            <p:nvSpPr>
              <p:cNvPr id="34" name="Text Box 44">
                <a:extLst>
                  <a:ext uri="{FF2B5EF4-FFF2-40B4-BE49-F238E27FC236}">
                    <a16:creationId xmlns:a16="http://schemas.microsoft.com/office/drawing/2014/main" id="{B85BCADF-93A3-EA4B-89D6-ECC2CB327D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2385" y="2552359"/>
                <a:ext cx="605298" cy="187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>
                    <a:solidFill>
                      <a:prstClr val="white"/>
                    </a:solidFill>
                  </a:rPr>
                  <a:t>TOF</a:t>
                </a:r>
              </a:p>
            </p:txBody>
          </p:sp>
          <p:sp>
            <p:nvSpPr>
              <p:cNvPr id="35" name="Text Box 44">
                <a:extLst>
                  <a:ext uri="{FF2B5EF4-FFF2-40B4-BE49-F238E27FC236}">
                    <a16:creationId xmlns:a16="http://schemas.microsoft.com/office/drawing/2014/main" id="{0ADAF856-A971-DB4C-9438-7213328E2B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0232" y="2141338"/>
                <a:ext cx="1084876" cy="187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>
                    <a:solidFill>
                      <a:prstClr val="white"/>
                    </a:solidFill>
                  </a:rPr>
                  <a:t>Tracker</a:t>
                </a:r>
              </a:p>
            </p:txBody>
          </p:sp>
        </p:grpSp>
        <p:sp>
          <p:nvSpPr>
            <p:cNvPr id="37" name="Text Box 44">
              <a:extLst>
                <a:ext uri="{FF2B5EF4-FFF2-40B4-BE49-F238E27FC236}">
                  <a16:creationId xmlns:a16="http://schemas.microsoft.com/office/drawing/2014/main" id="{2541357C-0860-4747-8E22-7D791C5B7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4824" y="2542793"/>
              <a:ext cx="614363" cy="140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FFFFFF"/>
                  </a:solidFill>
                </a:rPr>
                <a:t>RICH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E182D69F-2314-3828-8C1F-2167E1700FDB}"/>
              </a:ext>
            </a:extLst>
          </p:cNvPr>
          <p:cNvGrpSpPr>
            <a:grpSpLocks noChangeAspect="1"/>
          </p:cNvGrpSpPr>
          <p:nvPr/>
        </p:nvGrpSpPr>
        <p:grpSpPr>
          <a:xfrm>
            <a:off x="10038451" y="5069988"/>
            <a:ext cx="1090281" cy="1009520"/>
            <a:chOff x="4115875" y="128999"/>
            <a:chExt cx="3888432" cy="3600400"/>
          </a:xfrm>
        </p:grpSpPr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4C10D6B0-16A3-7AC8-B6F0-8C6506CFD2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5875" y="128999"/>
              <a:ext cx="3888432" cy="3600400"/>
            </a:xfrm>
            <a:prstGeom prst="ellipse">
              <a:avLst/>
            </a:prstGeom>
            <a:solidFill>
              <a:srgbClr val="2467B4"/>
            </a:solidFill>
            <a:ln w="38100">
              <a:solidFill>
                <a:srgbClr val="BC140A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A616A82E-38B4-9760-69EA-1A470AB51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0" t="16632" r="25823" b="11789"/>
            <a:stretch/>
          </p:blipFill>
          <p:spPr>
            <a:xfrm>
              <a:off x="6085665" y="567152"/>
              <a:ext cx="1413447" cy="15502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89C372E7-2FE3-82DB-67DE-D2897B67B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20" y="1957528"/>
              <a:ext cx="2050250" cy="11344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39" name="Immagine 38" descr="Immagine che contiene testo, albero&#10;&#10;Descrizione generata automaticamente">
              <a:extLst>
                <a:ext uri="{FF2B5EF4-FFF2-40B4-BE49-F238E27FC236}">
                  <a16:creationId xmlns:a16="http://schemas.microsoft.com/office/drawing/2014/main" id="{497E4BE8-9E2A-CB17-0A1E-E453C4387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386" y="500646"/>
              <a:ext cx="1596548" cy="2168986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0704BA2-AC50-1AEB-4875-1D41CD5ADFEE}"/>
              </a:ext>
            </a:extLst>
          </p:cNvPr>
          <p:cNvSpPr txBox="1"/>
          <p:nvPr/>
        </p:nvSpPr>
        <p:spPr>
          <a:xfrm>
            <a:off x="1186936" y="4689703"/>
            <a:ext cx="2461409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In 2023 an upgrade of the Tracker , a new silicon </a:t>
            </a:r>
            <a:r>
              <a:rPr lang="it-IT" dirty="0" err="1"/>
              <a:t>detection</a:t>
            </a:r>
            <a:r>
              <a:rPr lang="it-IT" dirty="0"/>
              <a:t> </a:t>
            </a:r>
            <a:r>
              <a:rPr lang="it-IT" dirty="0" err="1"/>
              <a:t>layer</a:t>
            </a:r>
            <a:r>
              <a:rPr lang="it-IT" dirty="0"/>
              <a:t>,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improve</a:t>
            </a:r>
            <a:r>
              <a:rPr lang="it-IT" dirty="0"/>
              <a:t> the AMS02 detectors capability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2BD9191-02F1-2F34-14AD-0A3659E9D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6155" y="4214088"/>
            <a:ext cx="4539916" cy="2428558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B7DBDF9-C877-CA2D-3B3A-6604CB7764ED}"/>
              </a:ext>
            </a:extLst>
          </p:cNvPr>
          <p:cNvCxnSpPr/>
          <p:nvPr/>
        </p:nvCxnSpPr>
        <p:spPr>
          <a:xfrm flipV="1">
            <a:off x="1542359" y="3996039"/>
            <a:ext cx="9107282" cy="55065"/>
          </a:xfrm>
          <a:prstGeom prst="line">
            <a:avLst/>
          </a:prstGeom>
          <a:ln w="6032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4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unnel blu digitale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885_TF02895261_TF02895261.potx" id="{E5890FEB-C08F-4B20-AFC8-EDED03211146}" vid="{8B73CB74-F9A9-47B8-B72A-01F97D00392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571</Words>
  <Application>Microsoft Office PowerPoint</Application>
  <PresentationFormat>Widescreen</PresentationFormat>
  <Paragraphs>69</Paragraphs>
  <Slides>5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Abadi</vt:lpstr>
      <vt:lpstr>Arial</vt:lpstr>
      <vt:lpstr>Calibri</vt:lpstr>
      <vt:lpstr>Calisto MT</vt:lpstr>
      <vt:lpstr>Corbel</vt:lpstr>
      <vt:lpstr>sourcesans-regular</vt:lpstr>
      <vt:lpstr>Tunnel blu digitale 16x9</vt:lpstr>
      <vt:lpstr>Presentazione standard di PowerPoint</vt:lpstr>
      <vt:lpstr>Presentazione standard di PowerPoint</vt:lpstr>
      <vt:lpstr>Space Radiation Environment </vt:lpstr>
      <vt:lpstr>Presentazione standard di PowerPoint</vt:lpstr>
      <vt:lpstr>AMS is a space version of a precision detector used at accelerators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AMS Roma I</dc:title>
  <dc:creator>Alessandro Bartoloni</dc:creator>
  <cp:lastModifiedBy>Alessandro Bartoloni</cp:lastModifiedBy>
  <cp:revision>14</cp:revision>
  <dcterms:created xsi:type="dcterms:W3CDTF">2021-05-18T10:50:20Z</dcterms:created>
  <dcterms:modified xsi:type="dcterms:W3CDTF">2022-05-09T08:04:03Z</dcterms:modified>
</cp:coreProperties>
</file>